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530" r:id="rId5"/>
    <p:sldId id="533" r:id="rId6"/>
    <p:sldId id="548" r:id="rId7"/>
    <p:sldId id="552" r:id="rId8"/>
    <p:sldId id="551" r:id="rId9"/>
    <p:sldId id="550" r:id="rId10"/>
    <p:sldId id="553" r:id="rId11"/>
    <p:sldId id="558" r:id="rId12"/>
    <p:sldId id="554" r:id="rId13"/>
    <p:sldId id="555" r:id="rId14"/>
    <p:sldId id="556" r:id="rId15"/>
    <p:sldId id="557" r:id="rId16"/>
    <p:sldId id="559" r:id="rId17"/>
    <p:sldId id="560" r:id="rId18"/>
    <p:sldId id="54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8822EE"/>
    <a:srgbClr val="F01688"/>
    <a:srgbClr val="2F21F3"/>
    <a:srgbClr val="FEB52B"/>
    <a:srgbClr val="F01689"/>
    <a:srgbClr val="6F22E3"/>
    <a:srgbClr val="E218A3"/>
    <a:srgbClr val="BA20DB"/>
    <a:srgbClr val="6A23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0DF1BB-35EB-E376-4402-38797475ABD5}" v="1" dt="2023-12-07T20:34:20.627"/>
    <p1510:client id="{3E3F9E52-9CD1-7F45-8240-E67833F22DD5}" v="2" dt="2023-12-07T10:01:06.910"/>
    <p1510:client id="{B0BE95EA-232B-4BF5-B09A-ECA4B07D379E}" v="668" dt="2023-12-07T08:52:20.759"/>
    <p1510:client id="{DD5C3352-B37B-E713-D6EE-21898EA0354C}" v="765" dt="2023-12-07T08:52:01.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endParaRPr lang="en-US"/>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endParaRPr lang="en-US"/>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endParaRPr lang="en-US"/>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endParaRPr lang="en-US"/>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endParaRPr lang="en-US"/>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endParaRPr lang="en-US"/>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endParaRPr lang="en-US"/>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endParaRPr lang="en-US"/>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endParaRPr lang="en-US"/>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endParaRPr lang="en-US"/>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endParaRPr lang="en-US"/>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endParaRPr lang="en-US"/>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endParaRPr lang="en-US"/>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endParaRPr lang="en-US"/>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endParaRPr lang="en-US"/>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endParaRPr lang="en-US"/>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endParaRPr lang="en-US"/>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85455E7-9229-E369-901C-C3D4F33D1D0D}"/>
              </a:ext>
            </a:extLst>
          </p:cNvPr>
          <p:cNvPicPr>
            <a:picLocks noChangeAspect="1"/>
          </p:cNvPicPr>
          <p:nvPr/>
        </p:nvPicPr>
        <p:blipFill rotWithShape="1">
          <a:blip r:embed="rId2"/>
          <a:srcRect l="9091" t="10076" r="2" b="2"/>
          <a:stretch/>
        </p:blipFill>
        <p:spPr>
          <a:xfrm>
            <a:off x="-61974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7848600" y="1122363"/>
            <a:ext cx="4023360" cy="3204134"/>
          </a:xfrm>
        </p:spPr>
        <p:txBody>
          <a:bodyPr anchor="b">
            <a:normAutofit/>
          </a:bodyPr>
          <a:lstStyle/>
          <a:p>
            <a:pPr algn="l"/>
            <a:r>
              <a:rPr lang="en-US" sz="2300"/>
              <a:t>SMARTLAPREC – A LAPTOP RECOMMENDATION SYSTEM</a:t>
            </a: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C84CA9C7-AEE0-0780-97AD-BFAC1B6E4862}"/>
              </a:ext>
            </a:extLst>
          </p:cNvPr>
          <p:cNvSpPr txBox="1">
            <a:spLocks/>
          </p:cNvSpPr>
          <p:nvPr/>
        </p:nvSpPr>
        <p:spPr>
          <a:xfrm>
            <a:off x="6821424" y="2853306"/>
            <a:ext cx="5369560" cy="14813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800" b="1" kern="1200" cap="all" spc="600" baseline="0">
                <a:solidFill>
                  <a:schemeClr val="bg1"/>
                </a:solidFill>
                <a:latin typeface="+mj-lt"/>
                <a:ea typeface="+mj-ea"/>
                <a:cs typeface="+mj-cs"/>
              </a:defRPr>
            </a:lvl1pPr>
          </a:lstStyle>
          <a:p>
            <a:endParaRPr lang="en-US" sz="4400">
              <a:solidFill>
                <a:srgbClr val="000000"/>
              </a:solidFill>
              <a:latin typeface="Segoe UI Semibold"/>
              <a:cs typeface="Segoe UI Semibold"/>
            </a:endParaRPr>
          </a:p>
          <a:p>
            <a:r>
              <a:rPr lang="en-US" sz="2400" err="1">
                <a:solidFill>
                  <a:srgbClr val="000000"/>
                </a:solidFill>
                <a:latin typeface="Segoe UI Semibold"/>
                <a:cs typeface="Segoe UI Semibold"/>
              </a:rPr>
              <a:t>Cpsc</a:t>
            </a:r>
            <a:r>
              <a:rPr lang="en-US" sz="2400">
                <a:solidFill>
                  <a:srgbClr val="000000"/>
                </a:solidFill>
                <a:latin typeface="Segoe UI Semibold"/>
                <a:cs typeface="Segoe UI Semibold"/>
              </a:rPr>
              <a:t> 583</a:t>
            </a:r>
          </a:p>
          <a:p>
            <a:endParaRPr lang="en-US" sz="3600">
              <a:solidFill>
                <a:srgbClr val="000000"/>
              </a:solidFill>
              <a:latin typeface="Segoe UI Semibold"/>
              <a:cs typeface="Segoe UI Semibold"/>
            </a:endParaRPr>
          </a:p>
          <a:p>
            <a:r>
              <a:rPr lang="en-US">
                <a:solidFill>
                  <a:srgbClr val="000000"/>
                </a:solidFill>
                <a:latin typeface="Segoe UI Semibold"/>
                <a:cs typeface="Segoe UI Semibold"/>
              </a:rPr>
              <a:t>SMARTLAPREC</a:t>
            </a:r>
            <a:r>
              <a:rPr lang="en-US" sz="4000">
                <a:solidFill>
                  <a:srgbClr val="000000"/>
                </a:solidFill>
                <a:latin typeface="Segoe UI Semibold"/>
                <a:cs typeface="Segoe UI Semibold"/>
              </a:rPr>
              <a:t> </a:t>
            </a:r>
            <a:endParaRPr lang="en-US"/>
          </a:p>
          <a:p>
            <a:r>
              <a:rPr lang="en-US" sz="4000">
                <a:solidFill>
                  <a:srgbClr val="000000"/>
                </a:solidFill>
                <a:latin typeface="Segoe UI Semibold"/>
                <a:cs typeface="Segoe UI Semibold"/>
              </a:rPr>
              <a:t> </a:t>
            </a:r>
            <a:r>
              <a:rPr lang="en-US" sz="3200">
                <a:solidFill>
                  <a:srgbClr val="000000"/>
                </a:solidFill>
                <a:latin typeface="Segoe UI Semibold"/>
                <a:cs typeface="Segoe UI Semibold"/>
              </a:rPr>
              <a:t>A LAPTOP RECOMMENDATION SYSTEM</a:t>
            </a:r>
            <a:endParaRPr lang="en-US" sz="3200"/>
          </a:p>
        </p:txBody>
      </p:sp>
      <p:sp>
        <p:nvSpPr>
          <p:cNvPr id="14" name="TextBox 13">
            <a:extLst>
              <a:ext uri="{FF2B5EF4-FFF2-40B4-BE49-F238E27FC236}">
                <a16:creationId xmlns:a16="http://schemas.microsoft.com/office/drawing/2014/main" id="{FD8DA507-4235-13ED-CAD7-39543A0F8707}"/>
              </a:ext>
            </a:extLst>
          </p:cNvPr>
          <p:cNvSpPr txBox="1"/>
          <p:nvPr/>
        </p:nvSpPr>
        <p:spPr>
          <a:xfrm>
            <a:off x="8087360" y="4683760"/>
            <a:ext cx="357632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0000"/>
                </a:solidFill>
                <a:latin typeface="Segoe UI"/>
                <a:cs typeface="Segoe UI"/>
              </a:rPr>
              <a:t>GUIDED BY:</a:t>
            </a:r>
            <a:r>
              <a:rPr lang="en-US">
                <a:solidFill>
                  <a:srgbClr val="000000"/>
                </a:solidFill>
                <a:latin typeface="Segoe UI"/>
                <a:cs typeface="Segoe UI"/>
              </a:rPr>
              <a:t>​</a:t>
            </a:r>
          </a:p>
          <a:p>
            <a:pPr algn="ctr"/>
            <a:r>
              <a:rPr lang="en-US" b="1">
                <a:solidFill>
                  <a:srgbClr val="000000"/>
                </a:solidFill>
                <a:cs typeface="Segoe UI"/>
              </a:rPr>
              <a:t>P</a:t>
            </a:r>
            <a:r>
              <a:rPr lang="en-US" b="1">
                <a:solidFill>
                  <a:srgbClr val="000000"/>
                </a:solidFill>
                <a:latin typeface="Segoe UI Semibold"/>
                <a:cs typeface="Segoe UI"/>
              </a:rPr>
              <a:t>rof. Anand Panangadan</a:t>
            </a:r>
            <a:r>
              <a:rPr lang="en-US">
                <a:solidFill>
                  <a:srgbClr val="000000"/>
                </a:solidFill>
                <a:latin typeface="Segoe UI Semibold"/>
                <a:cs typeface="Segoe UI"/>
              </a:rPr>
              <a:t>​</a:t>
            </a:r>
          </a:p>
          <a:p>
            <a:pPr algn="ctr"/>
            <a:r>
              <a:rPr lang="en-US">
                <a:solidFill>
                  <a:srgbClr val="000000"/>
                </a:solidFill>
                <a:latin typeface="Segoe UI Semibold"/>
                <a:cs typeface="Segoe UI"/>
              </a:rPr>
              <a:t>​</a:t>
            </a:r>
          </a:p>
          <a:p>
            <a:pPr algn="ctr"/>
            <a:r>
              <a:rPr lang="en-US" b="1">
                <a:solidFill>
                  <a:srgbClr val="000000"/>
                </a:solidFill>
                <a:latin typeface="Segoe UI"/>
                <a:cs typeface="Segoe UI"/>
              </a:rPr>
              <a:t>TEAM MEMBERS:</a:t>
            </a:r>
            <a:r>
              <a:rPr lang="en-US">
                <a:solidFill>
                  <a:srgbClr val="000000"/>
                </a:solidFill>
                <a:latin typeface="Segoe UI"/>
                <a:cs typeface="Segoe UI"/>
              </a:rPr>
              <a:t>​</a:t>
            </a:r>
          </a:p>
          <a:p>
            <a:pPr algn="ctr"/>
            <a:r>
              <a:rPr lang="en-US" b="1">
                <a:solidFill>
                  <a:srgbClr val="000000"/>
                </a:solidFill>
                <a:latin typeface="Segoe UI Semibold"/>
                <a:cs typeface="Segoe UI"/>
              </a:rPr>
              <a:t>Dhruti Dilipbhai Patel</a:t>
            </a:r>
            <a:r>
              <a:rPr lang="en-US">
                <a:solidFill>
                  <a:srgbClr val="000000"/>
                </a:solidFill>
                <a:latin typeface="Segoe UI Semibold"/>
                <a:cs typeface="Segoe UI"/>
              </a:rPr>
              <a:t>​</a:t>
            </a:r>
          </a:p>
          <a:p>
            <a:pPr algn="ctr"/>
            <a:r>
              <a:rPr lang="en-US" b="1">
                <a:solidFill>
                  <a:srgbClr val="000000"/>
                </a:solidFill>
                <a:latin typeface="Segoe UI Semibold"/>
                <a:cs typeface="Segoe UI"/>
              </a:rPr>
              <a:t>Pratishtha Soni</a:t>
            </a:r>
            <a:r>
              <a:rPr lang="en-US">
                <a:solidFill>
                  <a:srgbClr val="000000"/>
                </a:solidFill>
                <a:latin typeface="Segoe UI Semibold"/>
                <a:cs typeface="Segoe UI"/>
              </a:rPr>
              <a:t>​</a:t>
            </a:r>
          </a:p>
          <a:p>
            <a:pPr algn="ctr"/>
            <a:r>
              <a:rPr lang="en-US" b="1">
                <a:solidFill>
                  <a:srgbClr val="000000"/>
                </a:solidFill>
                <a:latin typeface="Segoe UI Semibold"/>
                <a:cs typeface="Segoe UI"/>
              </a:rPr>
              <a:t>Tushar Yadav</a:t>
            </a:r>
            <a:r>
              <a:rPr lang="en-US">
                <a:solidFill>
                  <a:srgbClr val="000000"/>
                </a:solidFill>
                <a:latin typeface="Segoe UI Semibold"/>
                <a:cs typeface="Segoe UI"/>
              </a:rPr>
              <a:t>​</a:t>
            </a: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087C5B49-C214-079E-0A4D-5F3B07F0D234}"/>
              </a:ext>
            </a:extLst>
          </p:cNvPr>
          <p:cNvPicPr>
            <a:picLocks noGrp="1" noChangeAspect="1"/>
          </p:cNvPicPr>
          <p:nvPr>
            <p:ph idx="1"/>
          </p:nvPr>
        </p:nvPicPr>
        <p:blipFill>
          <a:blip r:embed="rId2"/>
          <a:stretch>
            <a:fillRect/>
          </a:stretch>
        </p:blipFill>
        <p:spPr>
          <a:xfrm>
            <a:off x="3293909" y="1717283"/>
            <a:ext cx="5913415" cy="4544332"/>
          </a:xfrm>
        </p:spPr>
      </p:pic>
      <p:sp>
        <p:nvSpPr>
          <p:cNvPr id="8" name="Title 7">
            <a:extLst>
              <a:ext uri="{FF2B5EF4-FFF2-40B4-BE49-F238E27FC236}">
                <a16:creationId xmlns:a16="http://schemas.microsoft.com/office/drawing/2014/main" id="{7A3FF109-EB05-04A5-1BC3-3AEB422E7E6F}"/>
              </a:ext>
            </a:extLst>
          </p:cNvPr>
          <p:cNvSpPr>
            <a:spLocks noGrp="1"/>
          </p:cNvSpPr>
          <p:nvPr>
            <p:ph type="title"/>
          </p:nvPr>
        </p:nvSpPr>
        <p:spPr>
          <a:xfrm>
            <a:off x="850392" y="139378"/>
            <a:ext cx="10881360" cy="1464168"/>
          </a:xfrm>
        </p:spPr>
        <p:txBody>
          <a:bodyPr/>
          <a:lstStyle/>
          <a:p>
            <a:r>
              <a:rPr lang="en-US">
                <a:solidFill>
                  <a:srgbClr val="000000"/>
                </a:solidFill>
              </a:rPr>
              <a:t>2. Gaming laptop recommendation</a:t>
            </a:r>
          </a:p>
        </p:txBody>
      </p:sp>
    </p:spTree>
    <p:extLst>
      <p:ext uri="{BB962C8B-B14F-4D97-AF65-F5344CB8AC3E}">
        <p14:creationId xmlns:p14="http://schemas.microsoft.com/office/powerpoint/2010/main" val="1539359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8C4E-FC3D-32C9-E03B-732333A3D3B2}"/>
              </a:ext>
            </a:extLst>
          </p:cNvPr>
          <p:cNvSpPr>
            <a:spLocks noGrp="1"/>
          </p:cNvSpPr>
          <p:nvPr>
            <p:ph type="title"/>
          </p:nvPr>
        </p:nvSpPr>
        <p:spPr>
          <a:xfrm>
            <a:off x="850392" y="533699"/>
            <a:ext cx="10881360" cy="1101820"/>
          </a:xfrm>
        </p:spPr>
        <p:txBody>
          <a:bodyPr/>
          <a:lstStyle/>
          <a:p>
            <a:r>
              <a:rPr lang="en-US">
                <a:solidFill>
                  <a:schemeClr val="tx1"/>
                </a:solidFill>
              </a:rPr>
              <a:t>3. development laptop recommendation</a:t>
            </a:r>
          </a:p>
        </p:txBody>
      </p:sp>
      <p:pic>
        <p:nvPicPr>
          <p:cNvPr id="9" name="Content Placeholder 8" descr="A screenshot of a computer&#10;&#10;Description automatically generated">
            <a:extLst>
              <a:ext uri="{FF2B5EF4-FFF2-40B4-BE49-F238E27FC236}">
                <a16:creationId xmlns:a16="http://schemas.microsoft.com/office/drawing/2014/main" id="{3571F56F-FBAE-2FAB-F404-E16B496C4D7D}"/>
              </a:ext>
            </a:extLst>
          </p:cNvPr>
          <p:cNvPicPr>
            <a:picLocks noGrp="1" noChangeAspect="1"/>
          </p:cNvPicPr>
          <p:nvPr>
            <p:ph idx="1"/>
          </p:nvPr>
        </p:nvPicPr>
        <p:blipFill>
          <a:blip r:embed="rId2"/>
          <a:stretch>
            <a:fillRect/>
          </a:stretch>
        </p:blipFill>
        <p:spPr>
          <a:xfrm>
            <a:off x="3560499" y="1754583"/>
            <a:ext cx="5454837" cy="4720178"/>
          </a:xfrm>
        </p:spPr>
      </p:pic>
    </p:spTree>
    <p:extLst>
      <p:ext uri="{BB962C8B-B14F-4D97-AF65-F5344CB8AC3E}">
        <p14:creationId xmlns:p14="http://schemas.microsoft.com/office/powerpoint/2010/main" val="343171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D292B-D97B-09ED-D0D9-C34C4E31BC2B}"/>
              </a:ext>
            </a:extLst>
          </p:cNvPr>
          <p:cNvSpPr>
            <a:spLocks noGrp="1"/>
          </p:cNvSpPr>
          <p:nvPr>
            <p:ph type="title"/>
          </p:nvPr>
        </p:nvSpPr>
        <p:spPr>
          <a:xfrm>
            <a:off x="850392" y="400482"/>
            <a:ext cx="10881360" cy="883345"/>
          </a:xfrm>
        </p:spPr>
        <p:txBody>
          <a:bodyPr/>
          <a:lstStyle/>
          <a:p>
            <a:r>
              <a:rPr lang="en-US">
                <a:solidFill>
                  <a:schemeClr val="tx1"/>
                </a:solidFill>
              </a:rPr>
              <a:t>4. home laptop recommendation</a:t>
            </a:r>
          </a:p>
        </p:txBody>
      </p:sp>
      <p:pic>
        <p:nvPicPr>
          <p:cNvPr id="6" name="Content Placeholder 5" descr="A screenshot of a computer&#10;&#10;Description automatically generated">
            <a:extLst>
              <a:ext uri="{FF2B5EF4-FFF2-40B4-BE49-F238E27FC236}">
                <a16:creationId xmlns:a16="http://schemas.microsoft.com/office/drawing/2014/main" id="{83448789-5677-DF3B-9B9F-6EA38C5E198B}"/>
              </a:ext>
            </a:extLst>
          </p:cNvPr>
          <p:cNvPicPr>
            <a:picLocks noGrp="1" noChangeAspect="1"/>
          </p:cNvPicPr>
          <p:nvPr>
            <p:ph idx="1"/>
          </p:nvPr>
        </p:nvPicPr>
        <p:blipFill>
          <a:blip r:embed="rId2"/>
          <a:stretch>
            <a:fillRect/>
          </a:stretch>
        </p:blipFill>
        <p:spPr>
          <a:xfrm>
            <a:off x="3624562" y="1541436"/>
            <a:ext cx="5625117" cy="5199759"/>
          </a:xfrm>
        </p:spPr>
      </p:pic>
    </p:spTree>
    <p:extLst>
      <p:ext uri="{BB962C8B-B14F-4D97-AF65-F5344CB8AC3E}">
        <p14:creationId xmlns:p14="http://schemas.microsoft.com/office/powerpoint/2010/main" val="296468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EEC5-17B5-C1D2-A82D-6C68DBE18C33}"/>
              </a:ext>
            </a:extLst>
          </p:cNvPr>
          <p:cNvSpPr>
            <a:spLocks noGrp="1"/>
          </p:cNvSpPr>
          <p:nvPr>
            <p:ph type="title"/>
          </p:nvPr>
        </p:nvSpPr>
        <p:spPr>
          <a:xfrm>
            <a:off x="850392" y="-1334"/>
            <a:ext cx="10881360" cy="1069848"/>
          </a:xfrm>
        </p:spPr>
        <p:txBody>
          <a:bodyPr/>
          <a:lstStyle/>
          <a:p>
            <a:r>
              <a:rPr lang="en-US" dirty="0">
                <a:solidFill>
                  <a:schemeClr val="tx1"/>
                </a:solidFill>
              </a:rPr>
              <a:t>5.Graph visualisation</a:t>
            </a:r>
          </a:p>
        </p:txBody>
      </p:sp>
      <p:pic>
        <p:nvPicPr>
          <p:cNvPr id="6" name="Content Placeholder 5" descr="A network of black and blue dots and lines&#10;&#10;Description automatically generated">
            <a:extLst>
              <a:ext uri="{FF2B5EF4-FFF2-40B4-BE49-F238E27FC236}">
                <a16:creationId xmlns:a16="http://schemas.microsoft.com/office/drawing/2014/main" id="{73D8D3BD-2F37-FA3C-C767-01FC27E49AA9}"/>
              </a:ext>
            </a:extLst>
          </p:cNvPr>
          <p:cNvPicPr>
            <a:picLocks noGrp="1" noChangeAspect="1"/>
          </p:cNvPicPr>
          <p:nvPr>
            <p:ph idx="1"/>
          </p:nvPr>
        </p:nvPicPr>
        <p:blipFill>
          <a:blip r:embed="rId2"/>
          <a:stretch>
            <a:fillRect/>
          </a:stretch>
        </p:blipFill>
        <p:spPr>
          <a:xfrm>
            <a:off x="1351534" y="1127576"/>
            <a:ext cx="10056495" cy="5569769"/>
          </a:xfrm>
        </p:spPr>
      </p:pic>
    </p:spTree>
    <p:extLst>
      <p:ext uri="{BB962C8B-B14F-4D97-AF65-F5344CB8AC3E}">
        <p14:creationId xmlns:p14="http://schemas.microsoft.com/office/powerpoint/2010/main" val="590363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3338B-27BD-10A2-28EF-931F24954C69}"/>
              </a:ext>
            </a:extLst>
          </p:cNvPr>
          <p:cNvSpPr>
            <a:spLocks noGrp="1"/>
          </p:cNvSpPr>
          <p:nvPr>
            <p:ph type="title"/>
          </p:nvPr>
        </p:nvSpPr>
        <p:spPr>
          <a:xfrm>
            <a:off x="850392" y="331209"/>
            <a:ext cx="10881360" cy="952618"/>
          </a:xfrm>
        </p:spPr>
        <p:txBody>
          <a:bodyPr/>
          <a:lstStyle/>
          <a:p>
            <a:r>
              <a:rPr lang="en-US">
                <a:solidFill>
                  <a:schemeClr val="tx1"/>
                </a:solidFill>
              </a:rPr>
              <a:t>6. single node visualization</a:t>
            </a:r>
          </a:p>
        </p:txBody>
      </p:sp>
      <p:pic>
        <p:nvPicPr>
          <p:cNvPr id="6" name="Content Placeholder 5">
            <a:extLst>
              <a:ext uri="{FF2B5EF4-FFF2-40B4-BE49-F238E27FC236}">
                <a16:creationId xmlns:a16="http://schemas.microsoft.com/office/drawing/2014/main" id="{6A40F56D-7C00-61F1-7A80-1BD872079A13}"/>
              </a:ext>
            </a:extLst>
          </p:cNvPr>
          <p:cNvPicPr>
            <a:picLocks noGrp="1" noChangeAspect="1"/>
          </p:cNvPicPr>
          <p:nvPr>
            <p:ph idx="1"/>
          </p:nvPr>
        </p:nvPicPr>
        <p:blipFill>
          <a:blip r:embed="rId2"/>
          <a:stretch>
            <a:fillRect/>
          </a:stretch>
        </p:blipFill>
        <p:spPr>
          <a:xfrm>
            <a:off x="1223705" y="1510484"/>
            <a:ext cx="10137528" cy="5120738"/>
          </a:xfrm>
        </p:spPr>
      </p:pic>
    </p:spTree>
    <p:extLst>
      <p:ext uri="{BB962C8B-B14F-4D97-AF65-F5344CB8AC3E}">
        <p14:creationId xmlns:p14="http://schemas.microsoft.com/office/powerpoint/2010/main" val="290979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a:xfrm>
            <a:off x="7055892" y="1521725"/>
            <a:ext cx="5031949" cy="2745688"/>
          </a:xfrm>
          <a:noFill/>
        </p:spPr>
        <p:txBody>
          <a:bodyPr vert="horz" lIns="91440" tIns="45720" rIns="91440" bIns="45720" rtlCol="0" anchor="b">
            <a:normAutofit/>
          </a:bodyPr>
          <a:lstStyle/>
          <a:p>
            <a:r>
              <a:rPr lang="en-US" sz="6000" b="1" spc="600">
                <a:ln w="28575">
                  <a:noFill/>
                  <a:prstDash val="solid"/>
                </a:ln>
                <a:solidFill>
                  <a:schemeClr val="tx1"/>
                </a:solidFill>
              </a:rPr>
              <a:t>THANK YOU</a:t>
            </a:r>
            <a:endParaRPr lang="en-US" sz="6000">
              <a:solidFill>
                <a:schemeClr val="tx1"/>
              </a:solidFill>
            </a:endParaRPr>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a:xfrm>
            <a:off x="7055892" y="4359488"/>
            <a:ext cx="4428699" cy="1655762"/>
          </a:xfrm>
          <a:noFill/>
        </p:spPr>
        <p:txBody>
          <a:bodyPr vert="horz" lIns="91440" tIns="45720" rIns="91440" bIns="45720" rtlCol="0">
            <a:normAutofit/>
          </a:bodyPr>
          <a:lstStyle/>
          <a:p>
            <a:r>
              <a:rPr lang="en-US" b="1">
                <a:solidFill>
                  <a:schemeClr val="tx1"/>
                </a:solidFill>
                <a:cs typeface="+mn-cs"/>
              </a:rPr>
              <a:t>We are open for Q &amp; A :)</a:t>
            </a:r>
          </a:p>
          <a:p>
            <a:endParaRPr lang="en-US">
              <a:solidFill>
                <a:schemeClr val="tx1"/>
              </a:solidFill>
              <a:cs typeface="+mn-cs"/>
            </a:endParaRPr>
          </a:p>
        </p:txBody>
      </p:sp>
      <p:pic>
        <p:nvPicPr>
          <p:cNvPr id="6" name="Picture 5" descr="A network of dots and lines&#10;&#10;Description automatically generated">
            <a:extLst>
              <a:ext uri="{FF2B5EF4-FFF2-40B4-BE49-F238E27FC236}">
                <a16:creationId xmlns:a16="http://schemas.microsoft.com/office/drawing/2014/main" id="{1285E4E6-7A26-67F4-AC11-2895CAE6CCA6}"/>
              </a:ext>
            </a:extLst>
          </p:cNvPr>
          <p:cNvPicPr>
            <a:picLocks noChangeAspect="1"/>
          </p:cNvPicPr>
          <p:nvPr/>
        </p:nvPicPr>
        <p:blipFill rotWithShape="1">
          <a:blip r:embed="rId2"/>
          <a:srcRect l="20296" r="-1"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Tree>
    <p:extLst>
      <p:ext uri="{BB962C8B-B14F-4D97-AF65-F5344CB8AC3E}">
        <p14:creationId xmlns:p14="http://schemas.microsoft.com/office/powerpoint/2010/main" val="187770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title" idx="4294967295"/>
          </p:nvPr>
        </p:nvSpPr>
        <p:spPr>
          <a:xfrm>
            <a:off x="2729865" y="2214245"/>
            <a:ext cx="7040245" cy="1069975"/>
          </a:xfrm>
        </p:spPr>
        <p:txBody>
          <a:bodyPr/>
          <a:lstStyle/>
          <a:p>
            <a:pPr marL="742950" indent="-742950" algn="ctr">
              <a:buAutoNum type="arabicPeriod"/>
            </a:pPr>
            <a:r>
              <a:rPr lang="en-US">
                <a:solidFill>
                  <a:schemeClr val="tx1"/>
                </a:solidFill>
              </a:rPr>
              <a:t>Problem statement</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4294967295"/>
          </p:nvPr>
        </p:nvSpPr>
        <p:spPr>
          <a:xfrm>
            <a:off x="1548765" y="3429318"/>
            <a:ext cx="9394825" cy="2005012"/>
          </a:xfrm>
        </p:spPr>
        <p:txBody>
          <a:bodyPr vert="horz" lIns="91440" tIns="45720" rIns="91440" bIns="45720" rtlCol="0" anchor="t">
            <a:noAutofit/>
          </a:bodyPr>
          <a:lstStyle/>
          <a:p>
            <a:pPr marL="0" indent="0" algn="just">
              <a:buNone/>
            </a:pPr>
            <a:r>
              <a:rPr lang="en-US" sz="2200" b="1" dirty="0">
                <a:solidFill>
                  <a:srgbClr val="000000"/>
                </a:solidFill>
                <a:latin typeface="Segoe UI Semibold"/>
                <a:ea typeface="+mn-lt"/>
                <a:cs typeface="+mn-lt"/>
              </a:rPr>
              <a:t>Our project focuses on developing an expert recommendation system for laptops using Semantic Web technologies. Leveraging RDF and OWL, the system represents laptop specifications, user preferences, and budget constraints. Through SPARQL queries and semantic reasoning, the system dynamically generates personalized recommendations, providing users with tailored suggestions based on their unique preferences and requirements.</a:t>
            </a:r>
            <a:endParaRPr lang="en-US" sz="2200" b="1" dirty="0">
              <a:solidFill>
                <a:srgbClr val="000000"/>
              </a:solidFill>
              <a:latin typeface="Segoe UI Semibold"/>
            </a:endParaRPr>
          </a:p>
          <a:p>
            <a:pPr indent="-347345" algn="just"/>
            <a:endParaRPr lang="en-US" sz="2400">
              <a:solidFill>
                <a:srgbClr val="000000"/>
              </a:solidFill>
              <a:latin typeface="Segoe UI Semibold"/>
              <a:ea typeface="+mn-lt"/>
              <a:cs typeface="+mn-lt"/>
            </a:endParaRPr>
          </a:p>
        </p:txBody>
      </p:sp>
      <p:sp>
        <p:nvSpPr>
          <p:cNvPr id="5" name="Title 1">
            <a:extLst>
              <a:ext uri="{FF2B5EF4-FFF2-40B4-BE49-F238E27FC236}">
                <a16:creationId xmlns:a16="http://schemas.microsoft.com/office/drawing/2014/main" id="{99F1C25E-19C9-CA7B-BFA6-5A988DD26C31}"/>
              </a:ext>
            </a:extLst>
          </p:cNvPr>
          <p:cNvSpPr txBox="1">
            <a:spLocks/>
          </p:cNvSpPr>
          <p:nvPr/>
        </p:nvSpPr>
        <p:spPr>
          <a:xfrm>
            <a:off x="2228088" y="1066419"/>
            <a:ext cx="7735824" cy="10698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6000">
                <a:solidFill>
                  <a:schemeClr val="tx1"/>
                </a:solidFill>
              </a:rPr>
              <a:t>overview</a:t>
            </a:r>
          </a:p>
        </p:txBody>
      </p:sp>
    </p:spTree>
    <p:extLst>
      <p:ext uri="{BB962C8B-B14F-4D97-AF65-F5344CB8AC3E}">
        <p14:creationId xmlns:p14="http://schemas.microsoft.com/office/powerpoint/2010/main" val="3380759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ths And Science Formulae">
            <a:extLst>
              <a:ext uri="{FF2B5EF4-FFF2-40B4-BE49-F238E27FC236}">
                <a16:creationId xmlns:a16="http://schemas.microsoft.com/office/drawing/2014/main" id="{FD9A3781-5E71-2E82-6D57-824A5F020B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style>
          <a:lnRef idx="1">
            <a:schemeClr val="accent1"/>
          </a:lnRef>
          <a:fillRef idx="2">
            <a:schemeClr val="accent1"/>
          </a:fillRef>
          <a:effectRef idx="1">
            <a:schemeClr val="accent1"/>
          </a:effectRef>
          <a:fontRef idx="minor">
            <a:schemeClr val="dk1"/>
          </a:fontRef>
        </p:style>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D1E91-DE73-3E98-F531-4B38D6265ABC}"/>
              </a:ext>
            </a:extLst>
          </p:cNvPr>
          <p:cNvSpPr>
            <a:spLocks noGrp="1"/>
          </p:cNvSpPr>
          <p:nvPr>
            <p:ph type="ctrTitle"/>
          </p:nvPr>
        </p:nvSpPr>
        <p:spPr>
          <a:xfrm>
            <a:off x="755967" y="325550"/>
            <a:ext cx="10677525" cy="3574778"/>
          </a:xfrm>
          <a:effectLst>
            <a:outerShdw blurRad="50800" dist="38100" dir="2700000" algn="tl" rotWithShape="0">
              <a:prstClr val="black">
                <a:alpha val="40000"/>
              </a:prstClr>
            </a:outerShdw>
          </a:effectLst>
        </p:spPr>
        <p:txBody>
          <a:bodyPr>
            <a:normAutofit/>
          </a:bodyPr>
          <a:lstStyle/>
          <a:p>
            <a:r>
              <a:rPr lang="en-US" sz="6600">
                <a:solidFill>
                  <a:srgbClr val="FFFFFF"/>
                </a:solidFill>
              </a:rPr>
              <a:t>2. Solution approach</a:t>
            </a:r>
          </a:p>
        </p:txBody>
      </p:sp>
    </p:spTree>
    <p:extLst>
      <p:ext uri="{BB962C8B-B14F-4D97-AF65-F5344CB8AC3E}">
        <p14:creationId xmlns:p14="http://schemas.microsoft.com/office/powerpoint/2010/main" val="2732470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82A8B0-333F-633E-3FA7-D38DBFB10971}"/>
              </a:ext>
            </a:extLst>
          </p:cNvPr>
          <p:cNvSpPr>
            <a:spLocks noGrp="1"/>
          </p:cNvSpPr>
          <p:nvPr>
            <p:ph type="subTitle" idx="4294967295"/>
          </p:nvPr>
        </p:nvSpPr>
        <p:spPr>
          <a:xfrm>
            <a:off x="1193580" y="1026395"/>
            <a:ext cx="9803571" cy="3794055"/>
          </a:xfrm>
        </p:spPr>
        <p:txBody>
          <a:bodyPr vert="horz" lIns="91440" tIns="45720" rIns="91440" bIns="45720" rtlCol="0" anchor="t">
            <a:noAutofit/>
          </a:bodyPr>
          <a:lstStyle/>
          <a:p>
            <a:pPr marL="285750" indent="-228600" algn="just">
              <a:buFont typeface="Arial,Sans-Serif"/>
              <a:buChar char="•"/>
            </a:pPr>
            <a:r>
              <a:rPr lang="en-US" sz="2200">
                <a:solidFill>
                  <a:srgbClr val="000000"/>
                </a:solidFill>
                <a:latin typeface="Segoe UI Semibold"/>
                <a:ea typeface="+mn-lt"/>
                <a:cs typeface="Arial"/>
              </a:rPr>
              <a:t>Semantic Web</a:t>
            </a:r>
            <a:endParaRPr lang="en-US" sz="2200"/>
          </a:p>
          <a:p>
            <a:pPr marL="285750" indent="-228600" algn="just">
              <a:buFont typeface="Arial,Sans-Serif"/>
              <a:buChar char="•"/>
            </a:pPr>
            <a:r>
              <a:rPr lang="en-US" sz="2200">
                <a:solidFill>
                  <a:srgbClr val="000000"/>
                </a:solidFill>
                <a:latin typeface="Segoe UI Semibold"/>
                <a:ea typeface="+mn-lt"/>
                <a:cs typeface="Arial"/>
              </a:rPr>
              <a:t>Defining an ontology using RDF and OWL to represent laptop specifications, user preferences, and relationships within the domain.</a:t>
            </a:r>
          </a:p>
          <a:p>
            <a:pPr marL="285750" indent="-228600" algn="just">
              <a:buFont typeface="Arial,Sans-Serif"/>
              <a:buChar char="•"/>
            </a:pPr>
            <a:r>
              <a:rPr lang="en-US" sz="2200">
                <a:solidFill>
                  <a:srgbClr val="000000"/>
                </a:solidFill>
                <a:latin typeface="Segoe UI Semibold"/>
                <a:ea typeface="+mn-lt"/>
                <a:cs typeface="Arial"/>
              </a:rPr>
              <a:t>Representing laptop data and user profiles in RDF format, incorporating instances of the defined ontology.</a:t>
            </a:r>
          </a:p>
          <a:p>
            <a:pPr marL="285750" indent="-228600" algn="just">
              <a:buFont typeface="Arial,Sans-Serif"/>
              <a:buChar char="•"/>
            </a:pPr>
            <a:r>
              <a:rPr lang="en-US" sz="2200">
                <a:solidFill>
                  <a:srgbClr val="000000"/>
                </a:solidFill>
                <a:latin typeface="Segoe UI Semibold"/>
                <a:ea typeface="+mn-lt"/>
                <a:cs typeface="Arial"/>
              </a:rPr>
              <a:t>Adding Semantic reasoning by helping it understand more things about laptops and users. This way, it can figure out additional details and connections on its own, improving how it gives recommendations.</a:t>
            </a:r>
          </a:p>
          <a:p>
            <a:pPr marL="285750" indent="-228600" algn="just">
              <a:buFont typeface="Arial,Sans-Serif"/>
              <a:buChar char="•"/>
            </a:pPr>
            <a:r>
              <a:rPr lang="en-US" sz="2200">
                <a:solidFill>
                  <a:srgbClr val="000000"/>
                </a:solidFill>
                <a:latin typeface="Segoe UI Semibold"/>
                <a:ea typeface="+mn-lt"/>
                <a:cs typeface="Arial"/>
              </a:rPr>
              <a:t>Implementing SPARQL queries to retrieve relevant information from the RDF data store, allowing the system to generate recommendations based on user-specified criteria.</a:t>
            </a:r>
          </a:p>
          <a:p>
            <a:pPr marL="285750" indent="-228600" algn="just">
              <a:buFont typeface="Arial,Sans-Serif"/>
              <a:buChar char="•"/>
            </a:pPr>
            <a:r>
              <a:rPr lang="en-US" sz="2200">
                <a:solidFill>
                  <a:srgbClr val="000000"/>
                </a:solidFill>
                <a:latin typeface="Segoe UI Semibold"/>
                <a:ea typeface="+mn-lt"/>
                <a:cs typeface="Arial"/>
              </a:rPr>
              <a:t>Developing a user-friendly interface where users can input preferences and view personalized recommendations generated by the system.</a:t>
            </a:r>
          </a:p>
          <a:p>
            <a:pPr marL="0" indent="0" algn="just">
              <a:buNone/>
            </a:pPr>
            <a:endParaRPr lang="en-US" sz="2200">
              <a:solidFill>
                <a:srgbClr val="000000"/>
              </a:solidFill>
              <a:latin typeface="Segoe UI Semibold"/>
              <a:cs typeface="Segoe UI Light"/>
            </a:endParaRPr>
          </a:p>
          <a:p>
            <a:pPr indent="-347345" algn="just"/>
            <a:endParaRPr lang="en-US" sz="2200">
              <a:solidFill>
                <a:srgbClr val="000000"/>
              </a:solidFill>
              <a:latin typeface="Segoe UI Semibold"/>
              <a:ea typeface="+mn-lt"/>
              <a:cs typeface="+mn-lt"/>
            </a:endParaRPr>
          </a:p>
        </p:txBody>
      </p:sp>
    </p:spTree>
    <p:extLst>
      <p:ext uri="{BB962C8B-B14F-4D97-AF65-F5344CB8AC3E}">
        <p14:creationId xmlns:p14="http://schemas.microsoft.com/office/powerpoint/2010/main" val="4223338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C157-2320-4952-ADB2-2C16BBAAB241}"/>
              </a:ext>
            </a:extLst>
          </p:cNvPr>
          <p:cNvSpPr>
            <a:spLocks noGrp="1"/>
          </p:cNvSpPr>
          <p:nvPr>
            <p:ph type="title"/>
          </p:nvPr>
        </p:nvSpPr>
        <p:spPr>
          <a:xfrm>
            <a:off x="850392" y="331209"/>
            <a:ext cx="10881360" cy="920646"/>
          </a:xfrm>
        </p:spPr>
        <p:txBody>
          <a:bodyPr/>
          <a:lstStyle/>
          <a:p>
            <a:r>
              <a:rPr lang="en-US">
                <a:solidFill>
                  <a:srgbClr val="000000"/>
                </a:solidFill>
              </a:rPr>
              <a:t>3. </a:t>
            </a:r>
            <a:r>
              <a:rPr lang="en-US" err="1">
                <a:solidFill>
                  <a:srgbClr val="000000"/>
                </a:solidFill>
              </a:rPr>
              <a:t>DataSet</a:t>
            </a:r>
            <a:endParaRPr lang="en-US">
              <a:solidFill>
                <a:srgbClr val="000000"/>
              </a:solidFill>
            </a:endParaRPr>
          </a:p>
        </p:txBody>
      </p:sp>
      <p:pic>
        <p:nvPicPr>
          <p:cNvPr id="6" name="Content Placeholder 5" descr="A screenshot of a computer&#10;&#10;Description automatically generated">
            <a:extLst>
              <a:ext uri="{FF2B5EF4-FFF2-40B4-BE49-F238E27FC236}">
                <a16:creationId xmlns:a16="http://schemas.microsoft.com/office/drawing/2014/main" id="{3D5D17A9-5F49-A5CB-19BD-641FEBACE3EC}"/>
              </a:ext>
            </a:extLst>
          </p:cNvPr>
          <p:cNvPicPr>
            <a:picLocks noGrp="1" noChangeAspect="1"/>
          </p:cNvPicPr>
          <p:nvPr>
            <p:ph idx="1"/>
          </p:nvPr>
        </p:nvPicPr>
        <p:blipFill>
          <a:blip r:embed="rId2"/>
          <a:stretch>
            <a:fillRect/>
          </a:stretch>
        </p:blipFill>
        <p:spPr>
          <a:xfrm>
            <a:off x="968293" y="1386801"/>
            <a:ext cx="10870161" cy="5283880"/>
          </a:xfrm>
        </p:spPr>
      </p:pic>
    </p:spTree>
    <p:extLst>
      <p:ext uri="{BB962C8B-B14F-4D97-AF65-F5344CB8AC3E}">
        <p14:creationId xmlns:p14="http://schemas.microsoft.com/office/powerpoint/2010/main" val="25460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D1E91-DE73-3E98-F531-4B38D6265ABC}"/>
              </a:ext>
            </a:extLst>
          </p:cNvPr>
          <p:cNvSpPr>
            <a:spLocks noGrp="1"/>
          </p:cNvSpPr>
          <p:nvPr>
            <p:ph type="ctrTitle"/>
          </p:nvPr>
        </p:nvSpPr>
        <p:spPr>
          <a:xfrm>
            <a:off x="726517" y="1188637"/>
            <a:ext cx="3980422" cy="4480726"/>
          </a:xfrm>
        </p:spPr>
        <p:txBody>
          <a:bodyPr vert="horz" lIns="91440" tIns="45720" rIns="91440" bIns="45720" rtlCol="0" anchor="ctr">
            <a:normAutofit/>
          </a:bodyPr>
          <a:lstStyle/>
          <a:p>
            <a:r>
              <a:rPr lang="en-US" sz="2400">
                <a:solidFill>
                  <a:schemeClr val="tx1"/>
                </a:solidFill>
              </a:rPr>
              <a:t> 4. Programming    Language</a:t>
            </a:r>
            <a:endParaRPr lang="en-US" sz="2400" kern="1200" err="1">
              <a:solidFill>
                <a:schemeClr val="tx1"/>
              </a:solidFill>
              <a:latin typeface="+mj-lt"/>
            </a:endParaRP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B91EE93A-B363-D756-1BB3-53A406A155C6}"/>
              </a:ext>
            </a:extLst>
          </p:cNvPr>
          <p:cNvSpPr>
            <a:spLocks noGrp="1"/>
          </p:cNvSpPr>
          <p:nvPr>
            <p:ph type="subTitle" idx="1"/>
          </p:nvPr>
        </p:nvSpPr>
        <p:spPr>
          <a:xfrm>
            <a:off x="5302885" y="2172744"/>
            <a:ext cx="5615660" cy="2607760"/>
          </a:xfrm>
        </p:spPr>
        <p:txBody>
          <a:bodyPr vert="horz" lIns="91440" tIns="45720" rIns="91440" bIns="45720" rtlCol="0" anchor="ctr">
            <a:normAutofit fontScale="85000" lnSpcReduction="20000"/>
          </a:bodyPr>
          <a:lstStyle/>
          <a:p>
            <a:pPr marL="342900" indent="-228600" algn="just">
              <a:lnSpc>
                <a:spcPct val="90000"/>
              </a:lnSpc>
              <a:buFont typeface="Arial" panose="020B0604020202020204" pitchFamily="34" charset="0"/>
              <a:buChar char="•"/>
            </a:pPr>
            <a:r>
              <a:rPr lang="en-US" sz="3000" b="1">
                <a:solidFill>
                  <a:schemeClr val="tx1"/>
                </a:solidFill>
                <a:latin typeface="Segoe UI Semibold"/>
                <a:cs typeface="Segoe UI Semibold"/>
              </a:rPr>
              <a:t>Python </a:t>
            </a:r>
            <a:r>
              <a:rPr lang="en-US" sz="2200">
                <a:solidFill>
                  <a:schemeClr val="tx1"/>
                </a:solidFill>
                <a:latin typeface="Segoe UI Semibold"/>
                <a:cs typeface="Segoe UI Semibold"/>
              </a:rPr>
              <a:t>- Programming Language</a:t>
            </a:r>
            <a:r>
              <a:rPr lang="en-US" sz="2400">
                <a:solidFill>
                  <a:schemeClr val="tx1"/>
                </a:solidFill>
                <a:latin typeface="Segoe UI Semibold"/>
                <a:cs typeface="Segoe UI Semibold"/>
              </a:rPr>
              <a:t> </a:t>
            </a:r>
            <a:endParaRPr lang="en-US">
              <a:solidFill>
                <a:schemeClr val="tx1"/>
              </a:solidFill>
            </a:endParaRPr>
          </a:p>
          <a:p>
            <a:pPr marL="342900" indent="-228600" algn="just">
              <a:lnSpc>
                <a:spcPct val="90000"/>
              </a:lnSpc>
              <a:buFont typeface="Arial" panose="020B0604020202020204" pitchFamily="34" charset="0"/>
              <a:buChar char="•"/>
            </a:pPr>
            <a:r>
              <a:rPr lang="en-US" sz="3000" b="1">
                <a:solidFill>
                  <a:schemeClr val="tx1"/>
                </a:solidFill>
                <a:latin typeface="Segoe UI Semibold"/>
                <a:cs typeface="Segoe UI Semibold"/>
              </a:rPr>
              <a:t>SPARQL </a:t>
            </a:r>
            <a:r>
              <a:rPr lang="en-US" sz="2200">
                <a:solidFill>
                  <a:schemeClr val="tx1"/>
                </a:solidFill>
                <a:latin typeface="Segoe UI Semibold"/>
                <a:cs typeface="Segoe UI Semibold"/>
              </a:rPr>
              <a:t>- Query Language </a:t>
            </a:r>
          </a:p>
          <a:p>
            <a:pPr marL="342900" indent="-228600" algn="just">
              <a:lnSpc>
                <a:spcPct val="90000"/>
              </a:lnSpc>
              <a:buFont typeface="Arial" panose="020B0604020202020204" pitchFamily="34" charset="0"/>
              <a:buChar char="•"/>
            </a:pPr>
            <a:r>
              <a:rPr lang="en-US" sz="3000" b="1" err="1">
                <a:solidFill>
                  <a:schemeClr val="tx1"/>
                </a:solidFill>
                <a:latin typeface="Segoe UI Semibold"/>
                <a:cs typeface="Segoe UI Semibold"/>
              </a:rPr>
              <a:t>RDFlib</a:t>
            </a:r>
            <a:r>
              <a:rPr lang="en-US" sz="3000" b="1">
                <a:solidFill>
                  <a:schemeClr val="tx1"/>
                </a:solidFill>
                <a:latin typeface="Segoe UI Semibold"/>
                <a:cs typeface="Segoe UI Semibold"/>
              </a:rPr>
              <a:t> </a:t>
            </a:r>
            <a:r>
              <a:rPr lang="en-US" sz="2200">
                <a:solidFill>
                  <a:schemeClr val="tx1"/>
                </a:solidFill>
                <a:latin typeface="Segoe UI Semibold"/>
                <a:cs typeface="Segoe UI Semibold"/>
              </a:rPr>
              <a:t>- Python library for working </a:t>
            </a:r>
          </a:p>
          <a:p>
            <a:pPr marL="114300" algn="just">
              <a:lnSpc>
                <a:spcPct val="90000"/>
              </a:lnSpc>
            </a:pPr>
            <a:r>
              <a:rPr lang="en-US" sz="2200">
                <a:solidFill>
                  <a:schemeClr val="tx1"/>
                </a:solidFill>
                <a:latin typeface="Segoe UI Semibold"/>
                <a:cs typeface="Segoe UI Semibold"/>
              </a:rPr>
              <a:t>   with RDF data </a:t>
            </a:r>
            <a:endParaRPr lang="en-US" sz="2200">
              <a:solidFill>
                <a:schemeClr val="tx1"/>
              </a:solidFill>
            </a:endParaRPr>
          </a:p>
          <a:p>
            <a:pPr marL="342900" indent="-228600" algn="just">
              <a:lnSpc>
                <a:spcPct val="90000"/>
              </a:lnSpc>
              <a:buFont typeface="Arial" panose="020B0604020202020204" pitchFamily="34" charset="0"/>
              <a:buChar char="•"/>
            </a:pPr>
            <a:r>
              <a:rPr lang="en-US" sz="3000" b="1" err="1">
                <a:solidFill>
                  <a:schemeClr val="tx1"/>
                </a:solidFill>
                <a:latin typeface="Segoe UI Semibold"/>
                <a:cs typeface="Segoe UI Semibold"/>
              </a:rPr>
              <a:t>Tkinter</a:t>
            </a:r>
            <a:r>
              <a:rPr lang="en-US" sz="3000" b="1">
                <a:solidFill>
                  <a:schemeClr val="tx1"/>
                </a:solidFill>
                <a:latin typeface="Segoe UI Semibold"/>
                <a:cs typeface="Segoe UI Semibold"/>
              </a:rPr>
              <a:t> </a:t>
            </a:r>
            <a:r>
              <a:rPr lang="en-US" sz="2200">
                <a:solidFill>
                  <a:schemeClr val="tx1"/>
                </a:solidFill>
                <a:latin typeface="Segoe UI Semibold"/>
                <a:cs typeface="Segoe UI Semibold"/>
              </a:rPr>
              <a:t>- Python library for creating</a:t>
            </a:r>
          </a:p>
          <a:p>
            <a:pPr marL="114300" algn="just">
              <a:lnSpc>
                <a:spcPct val="90000"/>
              </a:lnSpc>
            </a:pPr>
            <a:r>
              <a:rPr lang="en-US" sz="2200">
                <a:solidFill>
                  <a:schemeClr val="tx1"/>
                </a:solidFill>
                <a:latin typeface="Segoe UI Semibold"/>
                <a:cs typeface="Segoe UI Semibold"/>
              </a:rPr>
              <a:t>   simple GUI for selecting and viewing user</a:t>
            </a:r>
            <a:endParaRPr lang="en-US" sz="2200">
              <a:solidFill>
                <a:schemeClr val="tx1"/>
              </a:solidFill>
              <a:latin typeface="Segoe UI Light"/>
            </a:endParaRPr>
          </a:p>
          <a:p>
            <a:pPr marL="114300" algn="just">
              <a:lnSpc>
                <a:spcPct val="90000"/>
              </a:lnSpc>
            </a:pPr>
            <a:r>
              <a:rPr lang="en-US" sz="2200">
                <a:solidFill>
                  <a:schemeClr val="tx1"/>
                </a:solidFill>
                <a:latin typeface="Segoe UI Semibold"/>
                <a:cs typeface="Segoe UI Semibold"/>
              </a:rPr>
              <a:t>   profiles and recommendations</a:t>
            </a:r>
            <a:endParaRPr lang="en-US" sz="2200">
              <a:solidFill>
                <a:schemeClr val="tx1"/>
              </a:solidFill>
            </a:endParaRPr>
          </a:p>
          <a:p>
            <a:pPr indent="-228600" algn="l">
              <a:lnSpc>
                <a:spcPct val="90000"/>
              </a:lnSpc>
              <a:buFont typeface="Arial" panose="020B0604020202020204" pitchFamily="34" charset="0"/>
              <a:buChar char="•"/>
            </a:pPr>
            <a:endParaRPr lang="en-US" sz="2200">
              <a:solidFill>
                <a:schemeClr val="tx1"/>
              </a:solidFill>
              <a:cs typeface="Segoe UI Light"/>
            </a:endParaRPr>
          </a:p>
        </p:txBody>
      </p:sp>
    </p:spTree>
    <p:extLst>
      <p:ext uri="{BB962C8B-B14F-4D97-AF65-F5344CB8AC3E}">
        <p14:creationId xmlns:p14="http://schemas.microsoft.com/office/powerpoint/2010/main" val="35383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9E816-2501-11AC-4627-34F038D7DA9C}"/>
              </a:ext>
            </a:extLst>
          </p:cNvPr>
          <p:cNvSpPr>
            <a:spLocks noGrp="1"/>
          </p:cNvSpPr>
          <p:nvPr>
            <p:ph type="title"/>
          </p:nvPr>
        </p:nvSpPr>
        <p:spPr/>
        <p:txBody>
          <a:bodyPr/>
          <a:lstStyle/>
          <a:p>
            <a:r>
              <a:rPr lang="en-US">
                <a:solidFill>
                  <a:srgbClr val="000000"/>
                </a:solidFill>
                <a:latin typeface="TW Cen MT"/>
                <a:cs typeface="Segoe UI"/>
              </a:rPr>
              <a:t>5. Lesson learned</a:t>
            </a:r>
          </a:p>
        </p:txBody>
      </p:sp>
      <p:sp>
        <p:nvSpPr>
          <p:cNvPr id="3" name="Content Placeholder 2">
            <a:extLst>
              <a:ext uri="{FF2B5EF4-FFF2-40B4-BE49-F238E27FC236}">
                <a16:creationId xmlns:a16="http://schemas.microsoft.com/office/drawing/2014/main" id="{88E10596-DCA0-6362-43A3-D9D95B71F3D7}"/>
              </a:ext>
            </a:extLst>
          </p:cNvPr>
          <p:cNvSpPr>
            <a:spLocks noGrp="1"/>
          </p:cNvSpPr>
          <p:nvPr>
            <p:ph idx="1"/>
          </p:nvPr>
        </p:nvSpPr>
        <p:spPr/>
        <p:txBody>
          <a:bodyPr vert="horz" lIns="91440" tIns="45720" rIns="91440" bIns="45720" rtlCol="0" anchor="t">
            <a:noAutofit/>
          </a:bodyPr>
          <a:lstStyle/>
          <a:p>
            <a:pPr indent="-347345"/>
            <a:r>
              <a:rPr lang="en-US" sz="2500" b="1">
                <a:solidFill>
                  <a:srgbClr val="000000"/>
                </a:solidFill>
                <a:latin typeface="Segoe UI"/>
                <a:cs typeface="Segoe UI Light"/>
              </a:rPr>
              <a:t>Semantic Web Technologies </a:t>
            </a:r>
            <a:endParaRPr lang="en-US" b="1">
              <a:solidFill>
                <a:srgbClr val="000000"/>
              </a:solidFill>
              <a:latin typeface="Segoe UI"/>
            </a:endParaRPr>
          </a:p>
          <a:p>
            <a:pPr indent="-347345"/>
            <a:r>
              <a:rPr lang="en-US" sz="2500" b="1">
                <a:solidFill>
                  <a:srgbClr val="000000"/>
                </a:solidFill>
                <a:latin typeface="Segoe UI"/>
                <a:cs typeface="Segoe UI Light"/>
              </a:rPr>
              <a:t>Personalization with SPARQL Queries</a:t>
            </a:r>
            <a:endParaRPr lang="en-US" b="1">
              <a:solidFill>
                <a:srgbClr val="000000"/>
              </a:solidFill>
              <a:latin typeface="Segoe UI"/>
            </a:endParaRPr>
          </a:p>
          <a:p>
            <a:pPr indent="-347345"/>
            <a:r>
              <a:rPr lang="en-US" sz="2500" b="1">
                <a:solidFill>
                  <a:srgbClr val="000000"/>
                </a:solidFill>
                <a:latin typeface="Segoe UI"/>
                <a:cs typeface="Segoe UI Light"/>
              </a:rPr>
              <a:t>Dynamic Recommendation Generation</a:t>
            </a:r>
            <a:endParaRPr lang="en-US" b="1">
              <a:solidFill>
                <a:srgbClr val="000000"/>
              </a:solidFill>
              <a:latin typeface="Segoe UI"/>
            </a:endParaRPr>
          </a:p>
          <a:p>
            <a:pPr indent="-347345"/>
            <a:r>
              <a:rPr lang="en-US" sz="2500" b="1">
                <a:solidFill>
                  <a:srgbClr val="000000"/>
                </a:solidFill>
                <a:latin typeface="Segoe UI"/>
                <a:cs typeface="Segoe UI Light"/>
              </a:rPr>
              <a:t>User-Centric Design </a:t>
            </a:r>
            <a:endParaRPr lang="en-US" b="1">
              <a:solidFill>
                <a:srgbClr val="000000"/>
              </a:solidFill>
              <a:latin typeface="Segoe UI"/>
            </a:endParaRPr>
          </a:p>
          <a:p>
            <a:pPr indent="-347345"/>
            <a:r>
              <a:rPr lang="en-US" sz="2500" b="1">
                <a:solidFill>
                  <a:srgbClr val="000000"/>
                </a:solidFill>
                <a:latin typeface="Segoe UI"/>
                <a:cs typeface="Segoe UI Light"/>
              </a:rPr>
              <a:t>Semantic Reasoning</a:t>
            </a:r>
          </a:p>
        </p:txBody>
      </p:sp>
      <p:sp>
        <p:nvSpPr>
          <p:cNvPr id="4" name="Slide Number Placeholder 3">
            <a:extLst>
              <a:ext uri="{FF2B5EF4-FFF2-40B4-BE49-F238E27FC236}">
                <a16:creationId xmlns:a16="http://schemas.microsoft.com/office/drawing/2014/main" id="{7B21AD32-53E0-805D-503C-162855F83A36}"/>
              </a:ext>
            </a:extLst>
          </p:cNvPr>
          <p:cNvSpPr>
            <a:spLocks noGrp="1"/>
          </p:cNvSpPr>
          <p:nvPr>
            <p:ph type="sldNum" sz="quarter" idx="11"/>
          </p:nvPr>
        </p:nvSpPr>
        <p:spPr/>
        <p:txBody>
          <a:bodyPr/>
          <a:lstStyle/>
          <a:p>
            <a:fld id="{294A09A9-5501-47C1-A89A-A340965A2BE2}" type="slidenum">
              <a:rPr lang="en-US" smtClean="0"/>
              <a:pPr/>
              <a:t>7</a:t>
            </a:fld>
            <a:endParaRPr lang="en-US"/>
          </a:p>
        </p:txBody>
      </p:sp>
    </p:spTree>
    <p:extLst>
      <p:ext uri="{BB962C8B-B14F-4D97-AF65-F5344CB8AC3E}">
        <p14:creationId xmlns:p14="http://schemas.microsoft.com/office/powerpoint/2010/main" val="2605981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y Laptop Computer Showing Html Codes in Shallow Focus Photography · Free Stock Photo">
            <a:extLst>
              <a:ext uri="{FF2B5EF4-FFF2-40B4-BE49-F238E27FC236}">
                <a16:creationId xmlns:a16="http://schemas.microsoft.com/office/drawing/2014/main" id="{CF59ABFC-C9F1-F9EB-D21F-1EC0CA091BA9}"/>
              </a:ext>
            </a:extLst>
          </p:cNvPr>
          <p:cNvPicPr>
            <a:picLocks noChangeAspect="1"/>
          </p:cNvPicPr>
          <p:nvPr/>
        </p:nvPicPr>
        <p:blipFill rotWithShape="1">
          <a:blip r:embed="rId2"/>
          <a:srcRect t="5877" b="9854"/>
          <a:stretch/>
        </p:blipFill>
        <p:spPr>
          <a:xfrm>
            <a:off x="-3047" y="10"/>
            <a:ext cx="12191999" cy="6857990"/>
          </a:xfrm>
          <a:prstGeom prst="rect">
            <a:avLst/>
          </a:prstGeom>
        </p:spPr>
      </p:pic>
      <p:sp>
        <p:nvSpPr>
          <p:cNvPr id="35" name="Rectangle 3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D1E91-DE73-3E98-F531-4B38D6265ABC}"/>
              </a:ext>
            </a:extLst>
          </p:cNvPr>
          <p:cNvSpPr>
            <a:spLocks noGrp="1"/>
          </p:cNvSpPr>
          <p:nvPr>
            <p:ph type="ctrTitle"/>
          </p:nvPr>
        </p:nvSpPr>
        <p:spPr>
          <a:xfrm>
            <a:off x="1065530" y="2976675"/>
            <a:ext cx="10058400" cy="907778"/>
          </a:xfrm>
          <a:effectLst>
            <a:outerShdw blurRad="50800" dist="38100" dir="2700000" algn="tl" rotWithShape="0">
              <a:prstClr val="black">
                <a:alpha val="40000"/>
              </a:prstClr>
            </a:outerShdw>
          </a:effectLst>
        </p:spPr>
        <p:txBody>
          <a:bodyPr>
            <a:normAutofit fontScale="90000"/>
          </a:bodyPr>
          <a:lstStyle/>
          <a:p>
            <a:r>
              <a:rPr lang="en-US" sz="6000">
                <a:solidFill>
                  <a:srgbClr val="FFFFFF"/>
                </a:solidFill>
              </a:rPr>
              <a:t>CODE DEMO</a:t>
            </a:r>
          </a:p>
        </p:txBody>
      </p:sp>
    </p:spTree>
    <p:extLst>
      <p:ext uri="{BB962C8B-B14F-4D97-AF65-F5344CB8AC3E}">
        <p14:creationId xmlns:p14="http://schemas.microsoft.com/office/powerpoint/2010/main" val="665335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6C00-53E6-BF0A-DD93-E7662B19C1F7}"/>
              </a:ext>
            </a:extLst>
          </p:cNvPr>
          <p:cNvSpPr>
            <a:spLocks noGrp="1"/>
          </p:cNvSpPr>
          <p:nvPr>
            <p:ph type="title"/>
          </p:nvPr>
        </p:nvSpPr>
        <p:spPr>
          <a:xfrm>
            <a:off x="850392" y="171349"/>
            <a:ext cx="10881360" cy="1048534"/>
          </a:xfrm>
        </p:spPr>
        <p:txBody>
          <a:bodyPr/>
          <a:lstStyle/>
          <a:p>
            <a:r>
              <a:rPr lang="en-US">
                <a:solidFill>
                  <a:schemeClr val="tx1"/>
                </a:solidFill>
              </a:rPr>
              <a:t>1. user interface</a:t>
            </a:r>
          </a:p>
        </p:txBody>
      </p:sp>
      <p:pic>
        <p:nvPicPr>
          <p:cNvPr id="6" name="Content Placeholder 5" descr="A screenshot of a computer&#10;&#10;Description automatically generated">
            <a:extLst>
              <a:ext uri="{FF2B5EF4-FFF2-40B4-BE49-F238E27FC236}">
                <a16:creationId xmlns:a16="http://schemas.microsoft.com/office/drawing/2014/main" id="{57830E00-71C3-5970-09F1-7E0DD2B8D954}"/>
              </a:ext>
            </a:extLst>
          </p:cNvPr>
          <p:cNvPicPr>
            <a:picLocks noGrp="1" noChangeAspect="1"/>
          </p:cNvPicPr>
          <p:nvPr>
            <p:ph idx="1"/>
          </p:nvPr>
        </p:nvPicPr>
        <p:blipFill>
          <a:blip r:embed="rId2"/>
          <a:stretch>
            <a:fillRect/>
          </a:stretch>
        </p:blipFill>
        <p:spPr>
          <a:xfrm>
            <a:off x="3289246" y="1520121"/>
            <a:ext cx="5613680" cy="4411116"/>
          </a:xfrm>
        </p:spPr>
      </p:pic>
      <p:sp>
        <p:nvSpPr>
          <p:cNvPr id="4" name="Slide Number Placeholder 3">
            <a:extLst>
              <a:ext uri="{FF2B5EF4-FFF2-40B4-BE49-F238E27FC236}">
                <a16:creationId xmlns:a16="http://schemas.microsoft.com/office/drawing/2014/main" id="{3187BBB3-0F44-AC29-400D-9F34EB202D10}"/>
              </a:ext>
            </a:extLst>
          </p:cNvPr>
          <p:cNvSpPr>
            <a:spLocks noGrp="1"/>
          </p:cNvSpPr>
          <p:nvPr>
            <p:ph type="sldNum" sz="quarter" idx="11"/>
          </p:nvPr>
        </p:nvSpPr>
        <p:spPr/>
        <p:txBody>
          <a:bodyPr/>
          <a:lstStyle/>
          <a:p>
            <a:fld id="{294A09A9-5501-47C1-A89A-A340965A2BE2}" type="slidenum">
              <a:rPr lang="en-US" smtClean="0"/>
              <a:pPr/>
              <a:t>9</a:t>
            </a:fld>
            <a:endParaRPr lang="en-US"/>
          </a:p>
        </p:txBody>
      </p:sp>
    </p:spTree>
    <p:extLst>
      <p:ext uri="{BB962C8B-B14F-4D97-AF65-F5344CB8AC3E}">
        <p14:creationId xmlns:p14="http://schemas.microsoft.com/office/powerpoint/2010/main" val="1419151305"/>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3C4A95C-9007-4EA6-944B-306B6F2A0100}">
  <ds:schemaRefs>
    <ds:schemaRef ds:uri="http://schemas.microsoft.com/sharepoint/v3/contenttype/forms"/>
  </ds:schemaRefs>
</ds:datastoreItem>
</file>

<file path=customXml/itemProps2.xml><?xml version="1.0" encoding="utf-8"?>
<ds:datastoreItem xmlns:ds="http://schemas.openxmlformats.org/officeDocument/2006/customXml" ds:itemID="{62CF8670-35D1-4455-AC7A-762B7388BE2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A4A3FD6-E6BF-490E-B6B4-6A011394B0EB}">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TM66925244</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SMARTLAPREC – A LAPTOP RECOMMENDATION SYSTEM</vt:lpstr>
      <vt:lpstr>Problem statement</vt:lpstr>
      <vt:lpstr>2. Solution approach</vt:lpstr>
      <vt:lpstr>PowerPoint Presentation</vt:lpstr>
      <vt:lpstr>3. DataSet</vt:lpstr>
      <vt:lpstr> 4. Programming    Language</vt:lpstr>
      <vt:lpstr>5. Lesson learned</vt:lpstr>
      <vt:lpstr>CODE DEMO</vt:lpstr>
      <vt:lpstr>1. user interface</vt:lpstr>
      <vt:lpstr>2. Gaming laptop recommendation</vt:lpstr>
      <vt:lpstr>3. development laptop recommendation</vt:lpstr>
      <vt:lpstr>4. home laptop recommendation</vt:lpstr>
      <vt:lpstr>5.Graph visualisation</vt:lpstr>
      <vt:lpstr>6. single node visualization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INVESTING &amp; TRADING</dc:title>
  <dc:creator/>
  <cp:revision>7</cp:revision>
  <dcterms:created xsi:type="dcterms:W3CDTF">2023-12-07T07:29:14Z</dcterms:created>
  <dcterms:modified xsi:type="dcterms:W3CDTF">2023-12-07T22:15:55Z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